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ubblegum Sans" panose="02000506000000020004"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55305-F22D-4C4D-B2AB-FBC38100BF1D}" v="260" dt="2022-01-18T22:00:23.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909" autoAdjust="0"/>
  </p:normalViewPr>
  <p:slideViewPr>
    <p:cSldViewPr snapToGrid="0">
      <p:cViewPr varScale="1">
        <p:scale>
          <a:sx n="33" d="100"/>
          <a:sy n="33" d="100"/>
        </p:scale>
        <p:origin x="2534"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E955305-F22D-4C4D-B2AB-FBC38100BF1D}"/>
    <pc:docChg chg="undo custSel addSld delSld modSld modHandout">
      <pc:chgData name="Stan Cox" userId="9376f276357bfffd" providerId="LiveId" clId="{8E955305-F22D-4C4D-B2AB-FBC38100BF1D}" dt="2022-01-23T13:47:54.126" v="7922" actId="255"/>
      <pc:docMkLst>
        <pc:docMk/>
      </pc:docMkLst>
      <pc:sldChg chg="modNotesTx">
        <pc:chgData name="Stan Cox" userId="9376f276357bfffd" providerId="LiveId" clId="{8E955305-F22D-4C4D-B2AB-FBC38100BF1D}" dt="2022-01-18T22:02:28.060" v="7807" actId="20577"/>
        <pc:sldMkLst>
          <pc:docMk/>
          <pc:sldMk cId="2143211885" sldId="256"/>
        </pc:sldMkLst>
      </pc:sldChg>
      <pc:sldChg chg="add del setBg">
        <pc:chgData name="Stan Cox" userId="9376f276357bfffd" providerId="LiveId" clId="{8E955305-F22D-4C4D-B2AB-FBC38100BF1D}" dt="2022-01-18T19:21:47.793" v="273"/>
        <pc:sldMkLst>
          <pc:docMk/>
          <pc:sldMk cId="3264481507" sldId="257"/>
        </pc:sldMkLst>
      </pc:sldChg>
      <pc:sldChg chg="modSp add mod modTransition setBg modNotesTx">
        <pc:chgData name="Stan Cox" userId="9376f276357bfffd" providerId="LiveId" clId="{8E955305-F22D-4C4D-B2AB-FBC38100BF1D}" dt="2022-01-18T22:02:38.329" v="7810" actId="20577"/>
        <pc:sldMkLst>
          <pc:docMk/>
          <pc:sldMk cId="4063763594" sldId="257"/>
        </pc:sldMkLst>
        <pc:spChg chg="mod">
          <ac:chgData name="Stan Cox" userId="9376f276357bfffd" providerId="LiveId" clId="{8E955305-F22D-4C4D-B2AB-FBC38100BF1D}" dt="2022-01-18T19:24:03.238" v="325" actId="14100"/>
          <ac:spMkLst>
            <pc:docMk/>
            <pc:sldMk cId="4063763594" sldId="257"/>
            <ac:spMk id="2" creationId="{4129062C-1ACC-4AF6-BB6D-F6D9E6DFF51D}"/>
          </ac:spMkLst>
        </pc:spChg>
        <pc:spChg chg="mod">
          <ac:chgData name="Stan Cox" userId="9376f276357bfffd" providerId="LiveId" clId="{8E955305-F22D-4C4D-B2AB-FBC38100BF1D}" dt="2022-01-18T20:03:16.885" v="4010" actId="20577"/>
          <ac:spMkLst>
            <pc:docMk/>
            <pc:sldMk cId="4063763594" sldId="257"/>
            <ac:spMk id="3" creationId="{639AB932-A6B1-4684-AF8D-F26C7397AA96}"/>
          </ac:spMkLst>
        </pc:spChg>
      </pc:sldChg>
      <pc:sldChg chg="add del setBg">
        <pc:chgData name="Stan Cox" userId="9376f276357bfffd" providerId="LiveId" clId="{8E955305-F22D-4C4D-B2AB-FBC38100BF1D}" dt="2022-01-18T20:14:39.620" v="4792"/>
        <pc:sldMkLst>
          <pc:docMk/>
          <pc:sldMk cId="2562802318" sldId="258"/>
        </pc:sldMkLst>
      </pc:sldChg>
      <pc:sldChg chg="modSp add mod modAnim modNotesTx">
        <pc:chgData name="Stan Cox" userId="9376f276357bfffd" providerId="LiveId" clId="{8E955305-F22D-4C4D-B2AB-FBC38100BF1D}" dt="2022-01-18T22:02:47.175" v="7812" actId="20577"/>
        <pc:sldMkLst>
          <pc:docMk/>
          <pc:sldMk cId="4140334710" sldId="258"/>
        </pc:sldMkLst>
        <pc:spChg chg="mod">
          <ac:chgData name="Stan Cox" userId="9376f276357bfffd" providerId="LiveId" clId="{8E955305-F22D-4C4D-B2AB-FBC38100BF1D}" dt="2022-01-18T20:15:14.515" v="4838" actId="27636"/>
          <ac:spMkLst>
            <pc:docMk/>
            <pc:sldMk cId="4140334710" sldId="258"/>
            <ac:spMk id="2" creationId="{4129062C-1ACC-4AF6-BB6D-F6D9E6DFF51D}"/>
          </ac:spMkLst>
        </pc:spChg>
        <pc:spChg chg="mod">
          <ac:chgData name="Stan Cox" userId="9376f276357bfffd" providerId="LiveId" clId="{8E955305-F22D-4C4D-B2AB-FBC38100BF1D}" dt="2022-01-18T20:25:26.927" v="5575" actId="20577"/>
          <ac:spMkLst>
            <pc:docMk/>
            <pc:sldMk cId="4140334710" sldId="258"/>
            <ac:spMk id="3" creationId="{639AB932-A6B1-4684-AF8D-F26C7397AA96}"/>
          </ac:spMkLst>
        </pc:spChg>
      </pc:sldChg>
      <pc:sldChg chg="add del setBg">
        <pc:chgData name="Stan Cox" userId="9376f276357bfffd" providerId="LiveId" clId="{8E955305-F22D-4C4D-B2AB-FBC38100BF1D}" dt="2022-01-18T21:54:37.537" v="7239"/>
        <pc:sldMkLst>
          <pc:docMk/>
          <pc:sldMk cId="1317093747" sldId="259"/>
        </pc:sldMkLst>
      </pc:sldChg>
      <pc:sldChg chg="modSp add mod modAnim modNotesTx">
        <pc:chgData name="Stan Cox" userId="9376f276357bfffd" providerId="LiveId" clId="{8E955305-F22D-4C4D-B2AB-FBC38100BF1D}" dt="2022-01-18T22:02:52.825" v="7813" actId="20577"/>
        <pc:sldMkLst>
          <pc:docMk/>
          <pc:sldMk cId="1458209334" sldId="259"/>
        </pc:sldMkLst>
        <pc:spChg chg="mod">
          <ac:chgData name="Stan Cox" userId="9376f276357bfffd" providerId="LiveId" clId="{8E955305-F22D-4C4D-B2AB-FBC38100BF1D}" dt="2022-01-18T21:55:05.423" v="7266" actId="14100"/>
          <ac:spMkLst>
            <pc:docMk/>
            <pc:sldMk cId="1458209334" sldId="259"/>
            <ac:spMk id="2" creationId="{4129062C-1ACC-4AF6-BB6D-F6D9E6DFF51D}"/>
          </ac:spMkLst>
        </pc:spChg>
        <pc:spChg chg="mod">
          <ac:chgData name="Stan Cox" userId="9376f276357bfffd" providerId="LiveId" clId="{8E955305-F22D-4C4D-B2AB-FBC38100BF1D}" dt="2022-01-18T21:56:46.045" v="7442" actId="207"/>
          <ac:spMkLst>
            <pc:docMk/>
            <pc:sldMk cId="1458209334" sldId="259"/>
            <ac:spMk id="3" creationId="{639AB932-A6B1-4684-AF8D-F26C7397AA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AEA500-A1A3-4A49-81DD-1370228557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Bubblegum Sans" panose="02000506000000020004" pitchFamily="2" charset="0"/>
              </a:rPr>
              <a:t>Destabilizing Marriage</a:t>
            </a:r>
          </a:p>
        </p:txBody>
      </p:sp>
      <p:sp>
        <p:nvSpPr>
          <p:cNvPr id="3" name="Date Placeholder 2">
            <a:extLst>
              <a:ext uri="{FF2B5EF4-FFF2-40B4-BE49-F238E27FC236}">
                <a16:creationId xmlns:a16="http://schemas.microsoft.com/office/drawing/2014/main" id="{CAC89F48-CE19-4A84-A1A0-96AF73C4B1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23, 2022 @ 11am</a:t>
            </a:r>
          </a:p>
        </p:txBody>
      </p:sp>
      <p:sp>
        <p:nvSpPr>
          <p:cNvPr id="4" name="Footer Placeholder 3">
            <a:extLst>
              <a:ext uri="{FF2B5EF4-FFF2-40B4-BE49-F238E27FC236}">
                <a16:creationId xmlns:a16="http://schemas.microsoft.com/office/drawing/2014/main" id="{ED6DC172-C4E1-48D4-BB48-E746EE5BB5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CE4017C-5848-42B7-A6BA-FC02B378F8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75AE845-DBEB-433C-9DD8-F28E32491132}" type="slidenum">
              <a:rPr lang="en-US" smtClean="0"/>
              <a:t>‹#›</a:t>
            </a:fld>
            <a:endParaRPr lang="en-US" dirty="0"/>
          </a:p>
        </p:txBody>
      </p:sp>
    </p:spTree>
    <p:extLst>
      <p:ext uri="{BB962C8B-B14F-4D97-AF65-F5344CB8AC3E}">
        <p14:creationId xmlns:p14="http://schemas.microsoft.com/office/powerpoint/2010/main" val="198923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9C9-97AF-4FB2-ADFE-2343A99AE50A}"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54BCD-2C92-4E77-BC25-539077C29354}" type="slidenum">
              <a:rPr lang="en-US" smtClean="0"/>
              <a:t>‹#›</a:t>
            </a:fld>
            <a:endParaRPr lang="en-US"/>
          </a:p>
        </p:txBody>
      </p:sp>
    </p:spTree>
    <p:extLst>
      <p:ext uri="{BB962C8B-B14F-4D97-AF65-F5344CB8AC3E}">
        <p14:creationId xmlns:p14="http://schemas.microsoft.com/office/powerpoint/2010/main" val="352002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Marriage is a Divinely ordained institution:</a:t>
            </a:r>
          </a:p>
          <a:p>
            <a:pPr marL="628650" lvl="1" indent="-171450">
              <a:buFont typeface="Arial" panose="020B0604020202020204" pitchFamily="34" charset="0"/>
              <a:buChar char="•"/>
            </a:pPr>
            <a:r>
              <a:rPr lang="en-US" b="1" dirty="0"/>
              <a:t>The oldest in human existence</a:t>
            </a:r>
          </a:p>
          <a:p>
            <a:pPr marL="0" indent="0">
              <a:buFont typeface="Arial" panose="020B0604020202020204" pitchFamily="34" charset="0"/>
              <a:buNone/>
            </a:pPr>
            <a:r>
              <a:rPr lang="en-US" b="1" dirty="0"/>
              <a:t>(Genesis 2:21-24), </a:t>
            </a:r>
            <a:r>
              <a:rPr lang="en-US" i="1" dirty="0"/>
              <a:t>“And the Lord God caused a deep sleep to fall on Adam, and he slept; and He took one of his ribs, and closed up the flesh in its place.</a:t>
            </a:r>
            <a:r>
              <a:rPr lang="en-US" i="1" baseline="30000" dirty="0"/>
              <a:t> 22</a:t>
            </a:r>
            <a:r>
              <a:rPr lang="en-US" i="1" dirty="0"/>
              <a:t> Then the rib which the Lord God had taken from man He made into a woman, and He brought her to the man. </a:t>
            </a:r>
            <a:r>
              <a:rPr lang="en-US" i="1" baseline="30000" dirty="0"/>
              <a:t>23</a:t>
            </a:r>
            <a:r>
              <a:rPr lang="en-US" i="1" dirty="0"/>
              <a:t> And Adam said: “This is now bone of my bones And flesh of my flesh; She shall be called Woman, Because she was taken out of Man.” </a:t>
            </a:r>
            <a:r>
              <a:rPr lang="en-US" i="1" baseline="30000" dirty="0"/>
              <a:t>24</a:t>
            </a:r>
            <a:r>
              <a:rPr lang="en-US" i="1" dirty="0"/>
              <a:t> Therefore a man shall leave his father and mother and be joined to his wife, and they shall become one flesh.”</a:t>
            </a:r>
          </a:p>
          <a:p>
            <a:pPr marL="1085850" lvl="2" indent="-171450">
              <a:buFont typeface="Arial" panose="020B0604020202020204" pitchFamily="34" charset="0"/>
              <a:buChar char="•"/>
            </a:pPr>
            <a:r>
              <a:rPr lang="en-US" dirty="0"/>
              <a:t>The most intimate of relationships, joined together by God</a:t>
            </a:r>
          </a:p>
          <a:p>
            <a:pPr marL="1085850" lvl="2" indent="-171450">
              <a:buFont typeface="Arial" panose="020B0604020202020204" pitchFamily="34" charset="0"/>
              <a:buChar char="•"/>
            </a:pPr>
            <a:r>
              <a:rPr lang="en-US" dirty="0"/>
              <a:t> A lifetime joining.</a:t>
            </a:r>
          </a:p>
          <a:p>
            <a:pPr marL="0" lvl="0" indent="0">
              <a:buFont typeface="Arial" panose="020B0604020202020204" pitchFamily="34" charset="0"/>
              <a:buNone/>
            </a:pPr>
            <a:r>
              <a:rPr lang="en-US" b="1" dirty="0"/>
              <a:t>(Matthew 19:6) [Words of Jesus], </a:t>
            </a:r>
            <a:r>
              <a:rPr lang="en-US" i="1" dirty="0"/>
              <a:t>“So then, they are no longer two but one flesh. Therefore what God has joined together, let not man separate.”</a:t>
            </a:r>
          </a:p>
          <a:p>
            <a:pPr marL="628650" lvl="1" indent="-171450">
              <a:buFont typeface="Arial" panose="020B0604020202020204" pitchFamily="34" charset="0"/>
              <a:buChar char="•"/>
            </a:pPr>
            <a:r>
              <a:rPr lang="en-US" b="1" dirty="0"/>
              <a:t>Two primary purposes for Marriage:</a:t>
            </a:r>
          </a:p>
          <a:p>
            <a:pPr marL="1085850" lvl="2" indent="-171450">
              <a:buFont typeface="Arial" panose="020B0604020202020204" pitchFamily="34" charset="0"/>
              <a:buChar char="•"/>
            </a:pPr>
            <a:r>
              <a:rPr lang="en-US" dirty="0"/>
              <a:t>To give companionship</a:t>
            </a:r>
          </a:p>
          <a:p>
            <a:pPr marL="0" lvl="0" indent="0">
              <a:buFont typeface="Arial" panose="020B0604020202020204" pitchFamily="34" charset="0"/>
              <a:buNone/>
            </a:pPr>
            <a:r>
              <a:rPr lang="en-US" b="1" dirty="0"/>
              <a:t>(Genesis 2:18), </a:t>
            </a:r>
            <a:r>
              <a:rPr lang="en-US" i="1" dirty="0"/>
              <a:t>“And the Lord God said, ‘It is not good that man should be alone; I will make him a helper comparable to him.’”</a:t>
            </a:r>
          </a:p>
          <a:p>
            <a:pPr marL="1085850" lvl="2" indent="-171450">
              <a:buFont typeface="Arial" panose="020B0604020202020204" pitchFamily="34" charset="0"/>
              <a:buChar char="•"/>
            </a:pPr>
            <a:r>
              <a:rPr lang="en-US" dirty="0"/>
              <a:t>To establish a stable and nurturing home for the raising of children</a:t>
            </a:r>
          </a:p>
          <a:p>
            <a:pPr marL="0" lvl="0" indent="0">
              <a:buFont typeface="Arial" panose="020B0604020202020204" pitchFamily="34" charset="0"/>
              <a:buNone/>
            </a:pPr>
            <a:r>
              <a:rPr lang="en-US" b="1" dirty="0"/>
              <a:t>(Genesis 1:28), </a:t>
            </a:r>
            <a:r>
              <a:rPr lang="en-US" i="1" dirty="0"/>
              <a:t>“Then God blessed them, and God said to them, “Be fruitful and multiply; fill the earth and subdue it; have dominion over the fish of the sea, over the birds of the air, and over every living thing that moves on the earth.”</a:t>
            </a:r>
          </a:p>
          <a:p>
            <a:pPr marL="628650" lvl="1" indent="-171450">
              <a:buFont typeface="Arial" panose="020B0604020202020204" pitchFamily="34" charset="0"/>
              <a:buChar char="•"/>
            </a:pPr>
            <a:r>
              <a:rPr lang="en-US" b="1" i="0" dirty="0"/>
              <a:t>Men are very capable of ruining the design and purposes God has for Marriage</a:t>
            </a:r>
          </a:p>
          <a:p>
            <a:pPr marL="1085850" lvl="2" indent="-171450">
              <a:buFont typeface="Arial" panose="020B0604020202020204" pitchFamily="34" charset="0"/>
              <a:buChar char="•"/>
            </a:pPr>
            <a:r>
              <a:rPr lang="en-US" b="0" i="0" dirty="0"/>
              <a:t>Homosexuality and other forms of fornication (polygamy, living together, etc.)</a:t>
            </a:r>
          </a:p>
          <a:p>
            <a:pPr marL="1085850" lvl="2" indent="-171450">
              <a:buFont typeface="Arial" panose="020B0604020202020204" pitchFamily="34" charset="0"/>
              <a:buChar char="•"/>
            </a:pPr>
            <a:r>
              <a:rPr lang="en-US" b="0" i="0" dirty="0"/>
              <a:t>Redefining marriage to include same sex relationships</a:t>
            </a:r>
          </a:p>
          <a:p>
            <a:pPr marL="1085850" lvl="2" indent="-171450">
              <a:buFont typeface="Arial" panose="020B0604020202020204" pitchFamily="34" charset="0"/>
              <a:buChar char="•"/>
            </a:pPr>
            <a:r>
              <a:rPr lang="en-US" b="0" i="0" dirty="0"/>
              <a:t>Divorce for every cause</a:t>
            </a:r>
          </a:p>
          <a:p>
            <a:pPr marL="628650" lvl="1" indent="-171450">
              <a:buFont typeface="Arial" panose="020B0604020202020204" pitchFamily="34" charset="0"/>
              <a:buChar char="•"/>
            </a:pPr>
            <a:r>
              <a:rPr lang="en-US" b="1" i="0" dirty="0"/>
              <a:t>I would like to spend some time talking about marriage, and the modern consequences of destabilizing this God ordained and designed institution</a:t>
            </a:r>
          </a:p>
          <a:p>
            <a:pPr marL="1085850" lvl="2" indent="-171450">
              <a:buFont typeface="Arial" panose="020B0604020202020204" pitchFamily="34" charset="0"/>
              <a:buChar char="•"/>
            </a:pPr>
            <a:r>
              <a:rPr lang="en-US" b="0" i="0" dirty="0"/>
              <a:t>Our experience in this culture and nation</a:t>
            </a:r>
          </a:p>
          <a:p>
            <a:pPr marL="1085850" lvl="2" indent="-171450">
              <a:buFont typeface="Arial" panose="020B0604020202020204" pitchFamily="34" charset="0"/>
              <a:buChar char="•"/>
            </a:pPr>
            <a:r>
              <a:rPr lang="en-US" b="0" i="0" dirty="0"/>
              <a:t>Probable that it effects other nations as well</a:t>
            </a:r>
          </a:p>
          <a:p>
            <a:pPr marL="1085850" lvl="2" indent="-171450">
              <a:buFont typeface="Arial" panose="020B0604020202020204" pitchFamily="34" charset="0"/>
              <a:buChar char="•"/>
            </a:pPr>
            <a:r>
              <a:rPr lang="en-US" b="0" i="0" dirty="0"/>
              <a:t>(Certainly did in the Bible times, as Jesus dealt with attitudes which destabilized marriage as well)</a:t>
            </a:r>
          </a:p>
        </p:txBody>
      </p:sp>
      <p:sp>
        <p:nvSpPr>
          <p:cNvPr id="4" name="Slide Number Placeholder 3"/>
          <p:cNvSpPr>
            <a:spLocks noGrp="1"/>
          </p:cNvSpPr>
          <p:nvPr>
            <p:ph type="sldNum" sz="quarter" idx="5"/>
          </p:nvPr>
        </p:nvSpPr>
        <p:spPr/>
        <p:txBody>
          <a:bodyPr/>
          <a:lstStyle/>
          <a:p>
            <a:fld id="{4CD54BCD-2C92-4E77-BC25-539077C29354}" type="slidenum">
              <a:rPr lang="en-US" smtClean="0"/>
              <a:t>1</a:t>
            </a:fld>
            <a:endParaRPr lang="en-US"/>
          </a:p>
        </p:txBody>
      </p:sp>
    </p:spTree>
    <p:extLst>
      <p:ext uri="{BB962C8B-B14F-4D97-AF65-F5344CB8AC3E}">
        <p14:creationId xmlns:p14="http://schemas.microsoft.com/office/powerpoint/2010/main" val="192432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Divorce for Every Cause</a:t>
            </a:r>
          </a:p>
          <a:p>
            <a:r>
              <a:rPr lang="en-US" dirty="0"/>
              <a:t>(Article on nationalaffairs.com, written by W. Bradford Wilcox, fall of 2009 – The Evolution of Divorce)</a:t>
            </a:r>
          </a:p>
          <a:p>
            <a:endParaRPr lang="en-US" dirty="0"/>
          </a:p>
          <a:p>
            <a:pPr marL="171450" indent="-171450">
              <a:buFont typeface="Arial" panose="020B0604020202020204" pitchFamily="34" charset="0"/>
              <a:buChar char="•"/>
            </a:pPr>
            <a:r>
              <a:rPr lang="en-US" b="1" dirty="0"/>
              <a:t>No-Fault Divorce has only been around for about 50 years:</a:t>
            </a:r>
          </a:p>
          <a:p>
            <a:pPr marL="628650" lvl="1" indent="-171450">
              <a:buFont typeface="Arial" panose="020B0604020202020204" pitchFamily="34" charset="0"/>
              <a:buChar char="•"/>
            </a:pPr>
            <a:r>
              <a:rPr lang="en-US" dirty="0"/>
              <a:t>California first, 1970 (Ronald Reagan) Later admitted that it was one of the biggest mistakes of his political life.</a:t>
            </a:r>
          </a:p>
          <a:p>
            <a:pPr marL="628650" lvl="1" indent="-171450">
              <a:buFont typeface="Arial" panose="020B0604020202020204" pitchFamily="34" charset="0"/>
              <a:buChar char="•"/>
            </a:pPr>
            <a:r>
              <a:rPr lang="en-US" dirty="0"/>
              <a:t>Most states followed in the 1970’s, a few holding out into the 1980’s. (Texas, also in 1970)</a:t>
            </a:r>
          </a:p>
          <a:p>
            <a:pPr marL="628650" lvl="1" indent="-171450">
              <a:buFont typeface="Arial" panose="020B0604020202020204" pitchFamily="34" charset="0"/>
              <a:buChar char="•"/>
            </a:pPr>
            <a:r>
              <a:rPr lang="en-US" dirty="0"/>
              <a:t>The final state to codify no fault divorce was Arkansas in 1991.</a:t>
            </a:r>
          </a:p>
          <a:p>
            <a:pPr marL="1085850" lvl="2" indent="-171450">
              <a:buFont typeface="Arial" panose="020B0604020202020204" pitchFamily="34" charset="0"/>
              <a:buChar char="•"/>
            </a:pPr>
            <a:r>
              <a:rPr lang="en-US" dirty="0"/>
              <a:t>So, everyone under 30 years of age have never lived in a time when you could not divorce for every cause</a:t>
            </a:r>
          </a:p>
          <a:p>
            <a:pPr marL="1085850" lvl="2" indent="-171450">
              <a:buFont typeface="Arial" panose="020B0604020202020204" pitchFamily="34" charset="0"/>
              <a:buChar char="•"/>
            </a:pPr>
            <a:r>
              <a:rPr lang="en-US" dirty="0"/>
              <a:t>From 1960 to 1980, the divorce rate in America more than doubled!</a:t>
            </a:r>
          </a:p>
          <a:p>
            <a:pPr marL="171450" lvl="0" indent="-171450">
              <a:buFont typeface="Arial" panose="020B0604020202020204" pitchFamily="34" charset="0"/>
              <a:buChar char="•"/>
            </a:pPr>
            <a:r>
              <a:rPr lang="en-US" b="1" dirty="0"/>
              <a:t>Consequence:  This has affected religious attitudes toward marriage and divorce</a:t>
            </a:r>
          </a:p>
          <a:p>
            <a:pPr marL="628650" lvl="1" indent="-171450">
              <a:buFont typeface="Arial" panose="020B0604020202020204" pitchFamily="34" charset="0"/>
              <a:buChar char="•"/>
            </a:pPr>
            <a:r>
              <a:rPr lang="en-US" dirty="0"/>
              <a:t>The Pharisees question of Jesus:  “Is it lawful for a man to divorce his wife for just any reason?” is seldom asked in churches anymore.</a:t>
            </a:r>
          </a:p>
          <a:p>
            <a:pPr marL="1085850" lvl="2" indent="-171450">
              <a:buFont typeface="Arial" panose="020B0604020202020204" pitchFamily="34" charset="0"/>
              <a:buChar char="•"/>
            </a:pPr>
            <a:r>
              <a:rPr lang="en-US" dirty="0"/>
              <a:t>Before, marriage had the legal power to bind husband a wife.  Just cause had to be offered for the marriage to end.</a:t>
            </a:r>
          </a:p>
          <a:p>
            <a:pPr marL="1085850" lvl="2" indent="-171450">
              <a:buFont typeface="Arial" panose="020B0604020202020204" pitchFamily="34" charset="0"/>
              <a:buChar char="•"/>
            </a:pPr>
            <a:r>
              <a:rPr lang="en-US" dirty="0"/>
              <a:t>Now, the legal practice of divorce for any cause has lent moral legitimacy to ending marriages.</a:t>
            </a:r>
          </a:p>
          <a:p>
            <a:pPr marL="628650" lvl="1" indent="-171450">
              <a:buFont typeface="Arial" panose="020B0604020202020204" pitchFamily="34" charset="0"/>
              <a:buChar char="•"/>
            </a:pPr>
            <a:r>
              <a:rPr lang="en-US" dirty="0"/>
              <a:t>Most American denominations began to show an attitude of accommodation toward the practice</a:t>
            </a:r>
          </a:p>
          <a:p>
            <a:pPr marL="628650" lvl="1" indent="-171450">
              <a:buFont typeface="Arial" panose="020B0604020202020204" pitchFamily="34" charset="0"/>
              <a:buChar char="•"/>
            </a:pPr>
            <a:r>
              <a:rPr lang="en-US" dirty="0"/>
              <a:t>For example, in 1976, the Methodist church proclamation: “In marriages where the partners are, even after thoughtful reconsideration and counsel, estranged beyond reconciliation, we recognize divorce and the right of divorced persons to remarry, and express our concern for the needs of the children of such unions. To this end we encourage an active, accepting, and enabling commitment of the Church and our society to minister to the needs of divorced persons.“</a:t>
            </a:r>
          </a:p>
          <a:p>
            <a:pPr marL="171450" lvl="0" indent="-171450">
              <a:buFont typeface="Arial" panose="020B0604020202020204" pitchFamily="34" charset="0"/>
              <a:buChar char="•"/>
            </a:pPr>
            <a:r>
              <a:rPr lang="en-US" b="1" dirty="0"/>
              <a:t>The change in morals which led to no-fault divorce also led to a change from attitudes of obligation, duty and sacrifice in marriage</a:t>
            </a:r>
          </a:p>
          <a:p>
            <a:pPr marL="628650" lvl="1" indent="-171450">
              <a:buFont typeface="Arial" panose="020B0604020202020204" pitchFamily="34" charset="0"/>
              <a:buChar char="•"/>
            </a:pPr>
            <a:r>
              <a:rPr lang="en-US" dirty="0"/>
              <a:t>Such attitudes were replaced with an orientation toward self (selfishness and often, irresponsibility became the norm).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Wilcox quote from article:  “In this new psychological approach to married life, one's primary obligation was not to one's family but to one's self; hence, marital success was defined not by successfully meeting obligations to one's spouse and children but by a strong sense of subjective happiness in marriage — usually to be found in and through an intense, emotional relationship with one's spouse.“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Divorce Culture, 1997 by Barbara Whitehead). Statement:  When there are children in the family, parents should stay together even if they don’t get along.</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1962 – 50% agree ------------------ 1977 – Only 20% agree</a:t>
            </a:r>
          </a:p>
          <a:p>
            <a:pPr marL="171450" lvl="0" indent="-171450">
              <a:buFont typeface="Arial" panose="020B0604020202020204" pitchFamily="34" charset="0"/>
              <a:buChar char="•"/>
            </a:pPr>
            <a:r>
              <a:rPr lang="en-US" b="1" dirty="0"/>
              <a:t>No fault divorce increase the number of “broken homes” which has had a horrible consequence to children</a:t>
            </a:r>
          </a:p>
          <a:p>
            <a:pPr marL="628650" lvl="1" indent="-171450">
              <a:buFont typeface="Arial" panose="020B0604020202020204" pitchFamily="34" charset="0"/>
              <a:buChar char="•"/>
            </a:pPr>
            <a:r>
              <a:rPr lang="en-US" dirty="0"/>
              <a:t>Children exposed to divorce are 2 to 3 times morel likely to suffer from serious social or psychological pathologies.</a:t>
            </a:r>
          </a:p>
          <a:p>
            <a:pPr marL="628650" lvl="1" indent="-171450">
              <a:buFont typeface="Arial" panose="020B0604020202020204" pitchFamily="34" charset="0"/>
              <a:buChar char="•"/>
            </a:pPr>
            <a:r>
              <a:rPr lang="en-US" dirty="0"/>
              <a:t>31% of teenagers with divorced parents dropped out of high school, compared to 13% from intact families</a:t>
            </a:r>
          </a:p>
          <a:p>
            <a:pPr marL="628650" lvl="1" indent="-171450">
              <a:buFont typeface="Arial" panose="020B0604020202020204" pitchFamily="34" charset="0"/>
              <a:buChar char="•"/>
            </a:pPr>
            <a:r>
              <a:rPr lang="en-US" dirty="0"/>
              <a:t>33% of teenage girls become teen mothers, compared to 11% from intact homes.</a:t>
            </a:r>
          </a:p>
          <a:p>
            <a:pPr marL="628650" lvl="1" indent="-171450">
              <a:buFont typeface="Arial" panose="020B0604020202020204" pitchFamily="34" charset="0"/>
              <a:buChar char="•"/>
            </a:pPr>
            <a:r>
              <a:rPr lang="en-US" dirty="0"/>
              <a:t>11% of boys from divorced families spend time in prison before age 32, compared to 5% from intact homes.</a:t>
            </a:r>
          </a:p>
          <a:p>
            <a:pPr marL="171450" lvl="0" indent="-171450">
              <a:buFont typeface="Arial" panose="020B0604020202020204" pitchFamily="34" charset="0"/>
              <a:buChar char="•"/>
            </a:pPr>
            <a:r>
              <a:rPr lang="en-US" b="1" dirty="0"/>
              <a:t>The normalization of co-habitation has taken place with this restructuring of the family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1960 to 2007, the percentage of women who are married fell from 66% to 51%. Men 69% to 55%.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Number of co-habiting couples increased 14 times.  From 439,000 to more than 6.4 million.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40% of American children will spend some time in a co-habiting union (fornication)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20% of babies are born to cohabiting couples.  (The vast majority will see their parents break up by the time they turn 15 years old.</a:t>
            </a:r>
          </a:p>
          <a:p>
            <a:pPr marL="628650" lvl="1" indent="-171450">
              <a:buFont typeface="Arial" panose="020B0604020202020204" pitchFamily="34" charset="0"/>
              <a:buChar char="•"/>
            </a:pPr>
            <a:r>
              <a:rPr lang="en-US" b="1" dirty="0"/>
              <a:t>In other words, today the home as an institution much less stable and enduring</a:t>
            </a:r>
            <a:r>
              <a:rPr lang="en-US" dirty="0"/>
              <a:t>.</a:t>
            </a:r>
          </a:p>
          <a:p>
            <a:pPr marL="628650" lvl="1" indent="-171450">
              <a:buFont typeface="Arial" panose="020B0604020202020204" pitchFamily="34" charset="0"/>
              <a:buChar char="•"/>
            </a:pPr>
            <a:r>
              <a:rPr lang="en-US" dirty="0"/>
              <a:t>Sociologist Paul Amato states:  "that if the United States enjoyed the same level of family stability today as it did in 1960, the nation would have 750,000 fewer children repeating grades, 1.2 million fewer school suspensions, approximately 500,000 fewer acts of teenage delinquency, about 600,000 fewer kids receiving therapy, and approximately 70,000 fewer suicide attempts every year.”</a:t>
            </a:r>
          </a:p>
          <a:p>
            <a:pPr marL="628650" lvl="1" indent="-171450">
              <a:buFont typeface="Arial" panose="020B0604020202020204" pitchFamily="34" charset="0"/>
              <a:buChar char="•"/>
            </a:pPr>
            <a:r>
              <a:rPr lang="en-US" dirty="0"/>
              <a:t>He concluded: turning back the family-­stability clock just a few decades could significantly improve the lives of many children.</a:t>
            </a:r>
          </a:p>
          <a:p>
            <a:pPr marL="171450" lvl="0" indent="-171450">
              <a:buFont typeface="Arial" panose="020B0604020202020204" pitchFamily="34" charset="0"/>
              <a:buChar char="•"/>
            </a:pPr>
            <a:r>
              <a:rPr lang="en-US" b="1" dirty="0"/>
              <a:t>Finally, remarriage doesn’t statistically help, as it piles on other burdens of children seeking to deal with difficult change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 quote from article: "Research also indicates that remarriage is no salve for children wounded by divorce. Indeed, as sociologist Andrew Cherlin notes in his important new book, The Marriage-Go-Round, "children whose parents have remarried do not have higher levels of well-being than children in lone-parent families." The reason? Often, the establishment of a step-family results in yet another move for a child, requiring adjustment to a new caretaker and new step-siblings — all of which can be difficult for children, who tend to thrive on stability."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54BCD-2C92-4E77-BC25-539077C29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49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Marriage is a Stabilizing Force of Society</a:t>
            </a:r>
          </a:p>
          <a:p>
            <a:pPr marL="171450" indent="-171450">
              <a:buFont typeface="Arial" panose="020B0604020202020204" pitchFamily="34" charset="0"/>
              <a:buChar char="•"/>
            </a:pPr>
            <a:r>
              <a:rPr lang="en-US" b="1" dirty="0"/>
              <a:t>It is designed by God, and intended by Him to last for a lifetime</a:t>
            </a:r>
          </a:p>
          <a:p>
            <a:pPr marL="0" indent="0">
              <a:buFont typeface="Arial" panose="020B0604020202020204" pitchFamily="34" charset="0"/>
              <a:buNone/>
            </a:pPr>
            <a:r>
              <a:rPr lang="en-US" b="1" dirty="0"/>
              <a:t>(Mark 10:6-8), </a:t>
            </a:r>
            <a:r>
              <a:rPr lang="en-US" i="1" dirty="0"/>
              <a:t>“But from the beginning of the creation, God ‘made them male and female.’</a:t>
            </a:r>
            <a:r>
              <a:rPr lang="en-US" i="1" baseline="30000" dirty="0"/>
              <a:t> 7</a:t>
            </a:r>
            <a:r>
              <a:rPr lang="en-US" i="1" dirty="0"/>
              <a:t> “For this reason a man shall leave his father and mother and be joined to his wife,</a:t>
            </a:r>
            <a:r>
              <a:rPr lang="en-US" i="1" baseline="30000" dirty="0"/>
              <a:t> 8</a:t>
            </a:r>
            <a:r>
              <a:rPr lang="en-US" i="1" dirty="0"/>
              <a:t> and the two shall become one flesh’; so then they are no longer two, but one flesh.</a:t>
            </a:r>
            <a:r>
              <a:rPr lang="en-US" i="1" baseline="30000" dirty="0"/>
              <a:t> 9</a:t>
            </a:r>
            <a:r>
              <a:rPr lang="en-US" i="1" dirty="0"/>
              <a:t> Therefore what God has joined together, let not man separate.”</a:t>
            </a:r>
          </a:p>
          <a:p>
            <a:pPr marL="628650" lvl="1" indent="-171450">
              <a:buFont typeface="Arial" panose="020B0604020202020204" pitchFamily="34" charset="0"/>
              <a:buChar char="•"/>
            </a:pPr>
            <a:r>
              <a:rPr lang="en-US" dirty="0"/>
              <a:t>This permanency gives protection to the wife</a:t>
            </a:r>
          </a:p>
          <a:p>
            <a:pPr marL="628650" lvl="1" indent="-171450">
              <a:buFont typeface="Arial" panose="020B0604020202020204" pitchFamily="34" charset="0"/>
              <a:buChar char="•"/>
            </a:pPr>
            <a:r>
              <a:rPr lang="en-US" dirty="0"/>
              <a:t>It gives comfort and structure to children who are in desperate need for a solid base to develop and thrive</a:t>
            </a:r>
          </a:p>
          <a:p>
            <a:pPr marL="171450" indent="-171450">
              <a:buFont typeface="Arial" panose="020B0604020202020204" pitchFamily="34" charset="0"/>
              <a:buChar char="•"/>
            </a:pPr>
            <a:r>
              <a:rPr lang="en-US" b="1" dirty="0"/>
              <a:t>[CLICK] Divorce is hated by God and brings violence</a:t>
            </a:r>
          </a:p>
          <a:p>
            <a:pPr marL="0" lvl="0" indent="0">
              <a:buFont typeface="Arial" panose="020B0604020202020204" pitchFamily="34" charset="0"/>
              <a:buNone/>
            </a:pPr>
            <a:r>
              <a:rPr lang="en-US" b="1" dirty="0"/>
              <a:t>(Malachi 2:13-16), </a:t>
            </a:r>
            <a:r>
              <a:rPr lang="en-US" i="1" dirty="0"/>
              <a:t>“And this is the second thing you do: You cover the altar of the Lord with tears, With weeping and crying; So He does not regard the offering anymore, Nor receive it with goodwill from your hands. </a:t>
            </a:r>
            <a:r>
              <a:rPr lang="en-US" i="1" baseline="30000" dirty="0"/>
              <a:t>14</a:t>
            </a:r>
            <a:r>
              <a:rPr lang="en-US" i="1" dirty="0"/>
              <a:t> Yet you say, “For what reason?” Because the Lord has been witness Between you and the wife of your youth, With whom you have dealt treacherously; Yet she is your companion And your wife by covenant.</a:t>
            </a:r>
            <a:r>
              <a:rPr lang="en-US" i="1" baseline="30000" dirty="0"/>
              <a:t>15</a:t>
            </a:r>
            <a:r>
              <a:rPr lang="en-US" i="1" dirty="0"/>
              <a:t> But did He not make them one, Having a remnant of the Spirit? And why one? </a:t>
            </a:r>
            <a:r>
              <a:rPr lang="en-US" i="1" u="sng" dirty="0"/>
              <a:t>He seeks godly offspring</a:t>
            </a:r>
            <a:r>
              <a:rPr lang="en-US" i="1" dirty="0"/>
              <a:t>. Therefore take heed to your spirit, And let none deal treacherously with the wife of his youth. </a:t>
            </a:r>
            <a:r>
              <a:rPr lang="en-US" i="1" baseline="30000" dirty="0"/>
              <a:t>16</a:t>
            </a:r>
            <a:r>
              <a:rPr lang="en-US" i="1" dirty="0"/>
              <a:t> “For the Lord God of Israel says That He hates divorce, </a:t>
            </a:r>
            <a:r>
              <a:rPr lang="en-US" i="1" u="sng" dirty="0"/>
              <a:t>For it covers one's garment with violence</a:t>
            </a:r>
            <a:r>
              <a:rPr lang="en-US" i="1" dirty="0"/>
              <a:t>,” Says the Lord of hosts. “Therefore take heed to your spirit, That you do not deal treacherously.”</a:t>
            </a:r>
          </a:p>
          <a:p>
            <a:pPr marL="628650" lvl="1" indent="-171450">
              <a:buFont typeface="Arial" panose="020B0604020202020204" pitchFamily="34" charset="0"/>
              <a:buChar char="•"/>
            </a:pPr>
            <a:r>
              <a:rPr lang="en-US" i="0" dirty="0"/>
              <a:t>It does violence to society</a:t>
            </a:r>
          </a:p>
          <a:p>
            <a:pPr marL="1085850" lvl="2" indent="-171450">
              <a:buFont typeface="Arial" panose="020B0604020202020204" pitchFamily="34" charset="0"/>
              <a:buChar char="•"/>
            </a:pPr>
            <a:r>
              <a:rPr lang="en-US" i="0" dirty="0"/>
              <a:t>As mentioned, there is a direct correlation between a broken home and a tendency to commit crimes.</a:t>
            </a:r>
          </a:p>
          <a:p>
            <a:pPr marL="628650" lvl="1" indent="-171450">
              <a:buFont typeface="Arial" panose="020B0604020202020204" pitchFamily="34" charset="0"/>
              <a:buChar char="•"/>
            </a:pPr>
            <a:r>
              <a:rPr lang="en-US" i="0" dirty="0"/>
              <a:t>It does violence to the woman who is divorced. </a:t>
            </a:r>
          </a:p>
          <a:p>
            <a:pPr marL="1085850" lvl="2" indent="-171450">
              <a:buFont typeface="Arial" panose="020B0604020202020204" pitchFamily="34" charset="0"/>
              <a:buChar char="•"/>
            </a:pPr>
            <a:r>
              <a:rPr lang="en-US" i="0" dirty="0"/>
              <a:t>She suffers hardship and often, economic deprivation</a:t>
            </a:r>
          </a:p>
          <a:p>
            <a:pPr marL="628650" lvl="1" indent="-171450">
              <a:buFont typeface="Arial" panose="020B0604020202020204" pitchFamily="34" charset="0"/>
              <a:buChar char="•"/>
            </a:pPr>
            <a:r>
              <a:rPr lang="en-US" i="0" dirty="0"/>
              <a:t>It does violence to the children</a:t>
            </a:r>
          </a:p>
          <a:p>
            <a:pPr marL="1085850" lvl="2" indent="-171450">
              <a:buFont typeface="Arial" panose="020B0604020202020204" pitchFamily="34" charset="0"/>
              <a:buChar char="•"/>
            </a:pPr>
            <a:r>
              <a:rPr lang="en-US" i="0" dirty="0"/>
              <a:t>Consider the purpose of </a:t>
            </a:r>
            <a:r>
              <a:rPr lang="en-US" i="1" dirty="0"/>
              <a:t>“making them one” </a:t>
            </a:r>
            <a:r>
              <a:rPr lang="en-US" i="0" dirty="0"/>
              <a:t>as seen in Malachi 2</a:t>
            </a:r>
            <a:br>
              <a:rPr lang="en-US" i="0" dirty="0"/>
            </a:br>
            <a:r>
              <a:rPr lang="en-US" i="1" dirty="0"/>
              <a:t>“He seeks godly offspring” </a:t>
            </a:r>
            <a:r>
              <a:rPr lang="en-US" i="0" dirty="0"/>
              <a:t>(15)</a:t>
            </a:r>
          </a:p>
          <a:p>
            <a:pPr marL="1085850" lvl="2" indent="-171450">
              <a:buFont typeface="Arial" panose="020B0604020202020204" pitchFamily="34" charset="0"/>
              <a:buChar char="•"/>
            </a:pPr>
            <a:r>
              <a:rPr lang="en-US" i="0" dirty="0"/>
              <a:t>The primary responsibility of parents is to train their children to be obedient to God!</a:t>
            </a:r>
          </a:p>
          <a:p>
            <a:pPr marL="171450" indent="-171450">
              <a:buFont typeface="Arial" panose="020B0604020202020204" pitchFamily="34" charset="0"/>
              <a:buChar char="•"/>
            </a:pPr>
            <a:r>
              <a:rPr lang="en-US" b="1" dirty="0"/>
              <a:t>[CLICK] Most often, remarriage is unlawful</a:t>
            </a:r>
          </a:p>
          <a:p>
            <a:pPr marL="628650" lvl="1" indent="-171450">
              <a:buFont typeface="Arial" panose="020B0604020202020204" pitchFamily="34" charset="0"/>
              <a:buChar char="•"/>
            </a:pPr>
            <a:r>
              <a:rPr lang="en-US" dirty="0"/>
              <a:t>But, we just noted that the law of the land is divorce for any cause!</a:t>
            </a:r>
          </a:p>
          <a:p>
            <a:pPr marL="628650" lvl="1" indent="-171450">
              <a:buFont typeface="Arial" panose="020B0604020202020204" pitchFamily="34" charset="0"/>
              <a:buChar char="•"/>
            </a:pPr>
            <a:r>
              <a:rPr lang="en-US" dirty="0"/>
              <a:t>In what way is it unlawful?</a:t>
            </a:r>
          </a:p>
          <a:p>
            <a:pPr marL="628650" lvl="1" indent="-171450">
              <a:buFont typeface="Arial" panose="020B0604020202020204" pitchFamily="34" charset="0"/>
              <a:buChar char="•"/>
            </a:pPr>
            <a:r>
              <a:rPr lang="en-US" dirty="0"/>
              <a:t>Consider the case of Herod and Herodias</a:t>
            </a:r>
          </a:p>
          <a:p>
            <a:pPr marL="0" lvl="0" indent="0">
              <a:buFont typeface="Arial" panose="020B0604020202020204" pitchFamily="34" charset="0"/>
              <a:buNone/>
            </a:pPr>
            <a:r>
              <a:rPr lang="en-US" b="1" dirty="0"/>
              <a:t>(Mark 6:17-18), </a:t>
            </a:r>
            <a:r>
              <a:rPr lang="en-US" i="1" dirty="0"/>
              <a:t>“Herod himself had sent and laid hold of John, and bound him in prison for the sake of Herodias, his brother Philip's wife; for he had married her.</a:t>
            </a:r>
            <a:r>
              <a:rPr lang="en-US" i="1" baseline="30000" dirty="0"/>
              <a:t> 18</a:t>
            </a:r>
            <a:r>
              <a:rPr lang="en-US" i="1" dirty="0"/>
              <a:t> Because John had said to Herod, “It is not lawful for you to have your brother's wife.”</a:t>
            </a:r>
          </a:p>
          <a:p>
            <a:pPr marL="1085850" lvl="2" indent="-171450">
              <a:buFont typeface="Arial" panose="020B0604020202020204" pitchFamily="34" charset="0"/>
              <a:buChar char="•"/>
            </a:pPr>
            <a:r>
              <a:rPr lang="en-US" dirty="0"/>
              <a:t>Herod was the king in Judea</a:t>
            </a:r>
          </a:p>
          <a:p>
            <a:pPr marL="1085850" lvl="2" indent="-171450">
              <a:buFont typeface="Arial" panose="020B0604020202020204" pitchFamily="34" charset="0"/>
              <a:buChar char="•"/>
            </a:pPr>
            <a:r>
              <a:rPr lang="en-US" dirty="0"/>
              <a:t>Herod had married Herodias</a:t>
            </a:r>
          </a:p>
          <a:p>
            <a:pPr marL="1085850" lvl="2" indent="-171450">
              <a:buFont typeface="Arial" panose="020B0604020202020204" pitchFamily="34" charset="0"/>
              <a:buChar char="•"/>
            </a:pPr>
            <a:r>
              <a:rPr lang="en-US" dirty="0"/>
              <a:t>What did John mean, </a:t>
            </a:r>
            <a:r>
              <a:rPr lang="en-US" i="1" dirty="0"/>
              <a:t>“It is not lawful for you to have your brother’s wife”?</a:t>
            </a:r>
          </a:p>
          <a:p>
            <a:pPr marL="0" lvl="0" indent="0">
              <a:buFont typeface="Arial" panose="020B0604020202020204" pitchFamily="34" charset="0"/>
              <a:buNone/>
            </a:pPr>
            <a:r>
              <a:rPr lang="en-US" b="1" dirty="0"/>
              <a:t>(Romans 7:2-3), </a:t>
            </a:r>
            <a:r>
              <a:rPr lang="en-US" i="1" dirty="0"/>
              <a:t>“For the woman who has a husband is bound by the law to her husband as long as he lives. But if the husband dies, she is released from the law of her husband.</a:t>
            </a:r>
            <a:r>
              <a:rPr lang="en-US" i="1" baseline="30000" dirty="0"/>
              <a:t> 3</a:t>
            </a:r>
            <a:r>
              <a:rPr lang="en-US" i="1" dirty="0"/>
              <a:t> So then if, while her husband lives, she marries another man, she will be called an adulteress; but if her husband dies, she is free from that law, so that she is no adulteress, though she has married another man.”</a:t>
            </a:r>
          </a:p>
          <a:p>
            <a:pPr marL="1085850" lvl="2" indent="-171450">
              <a:buFont typeface="Arial" panose="020B0604020202020204" pitchFamily="34" charset="0"/>
              <a:buChar char="•"/>
            </a:pPr>
            <a:r>
              <a:rPr lang="en-US" b="1" dirty="0"/>
              <a:t>The law of God!</a:t>
            </a:r>
          </a:p>
          <a:p>
            <a:pPr marL="0" lvl="0" indent="0">
              <a:buFont typeface="Arial" panose="020B0604020202020204" pitchFamily="34" charset="0"/>
              <a:buNone/>
            </a:pPr>
            <a:r>
              <a:rPr lang="en-US" b="1" dirty="0"/>
              <a:t>(Matthew 19:3), </a:t>
            </a:r>
            <a:r>
              <a:rPr lang="en-US" i="1" dirty="0"/>
              <a:t>“The Pharisees also came to Him, testing Him, and saying to Him, “</a:t>
            </a:r>
            <a:r>
              <a:rPr lang="en-US" i="1" u="sng" dirty="0"/>
              <a:t>Is it lawful</a:t>
            </a:r>
            <a:r>
              <a:rPr lang="en-US" i="1" dirty="0"/>
              <a:t> for a man to divorce his wife for just any reason?”</a:t>
            </a:r>
          </a:p>
          <a:p>
            <a:pPr marL="0" lvl="0" indent="0">
              <a:buFont typeface="Arial" panose="020B0604020202020204" pitchFamily="34" charset="0"/>
              <a:buNone/>
            </a:pPr>
            <a:r>
              <a:rPr lang="en-US" b="1" dirty="0"/>
              <a:t>(Matthew 19:7), </a:t>
            </a:r>
            <a:r>
              <a:rPr lang="en-US" i="1" dirty="0"/>
              <a:t>“They said to Him, “Why then did </a:t>
            </a:r>
            <a:r>
              <a:rPr lang="en-US" i="1" u="sng" dirty="0"/>
              <a:t>Moses command</a:t>
            </a:r>
            <a:r>
              <a:rPr lang="en-US" i="1" dirty="0"/>
              <a:t> to give a certificate of divorce, and to put her away?”</a:t>
            </a:r>
          </a:p>
          <a:p>
            <a:pPr marL="628650" lvl="1" indent="-171450">
              <a:buFont typeface="Arial" panose="020B0604020202020204" pitchFamily="34" charset="0"/>
              <a:buChar char="•"/>
            </a:pPr>
            <a:r>
              <a:rPr lang="en-US" i="0" dirty="0"/>
              <a:t>Note:  Herod and Herodias were married!</a:t>
            </a:r>
          </a:p>
          <a:p>
            <a:pPr marL="628650" lvl="1" indent="-171450">
              <a:buFont typeface="Arial" panose="020B0604020202020204" pitchFamily="34" charset="0"/>
              <a:buChar char="•"/>
            </a:pPr>
            <a:r>
              <a:rPr lang="en-US" i="0" dirty="0"/>
              <a:t>They were husband and wife!</a:t>
            </a:r>
          </a:p>
          <a:p>
            <a:pPr marL="628650" lvl="1" indent="-171450">
              <a:buFont typeface="Arial" panose="020B0604020202020204" pitchFamily="34" charset="0"/>
              <a:buChar char="•"/>
            </a:pPr>
            <a:r>
              <a:rPr lang="en-US" i="0" dirty="0"/>
              <a:t>However, as Herodias was bound to Herod’s brother Philip, she was an adulteress.</a:t>
            </a:r>
          </a:p>
          <a:p>
            <a:pPr marL="628650" lvl="1" indent="-171450">
              <a:buFont typeface="Arial" panose="020B0604020202020204" pitchFamily="34" charset="0"/>
              <a:buChar char="•"/>
            </a:pPr>
            <a:r>
              <a:rPr lang="en-US" i="0" dirty="0"/>
              <a:t>This shows the error of the view that divorce breaks the bond.</a:t>
            </a:r>
          </a:p>
          <a:p>
            <a:pPr marL="171450" lvl="0" indent="-171450">
              <a:buFont typeface="Arial" panose="020B0604020202020204" pitchFamily="34" charset="0"/>
              <a:buChar char="•"/>
            </a:pPr>
            <a:r>
              <a:rPr lang="en-US" b="1" i="0" dirty="0"/>
              <a:t>May we all respect God’s law, to establish stable and godly marriages and homes.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54BCD-2C92-4E77-BC25-539077C29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08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As we have pointed out from Romans 7, marriage is a lifetime commitment!</a:t>
            </a:r>
          </a:p>
          <a:p>
            <a:pPr marL="0" indent="0">
              <a:buFont typeface="Arial" panose="020B0604020202020204" pitchFamily="34" charset="0"/>
              <a:buNone/>
            </a:pPr>
            <a:r>
              <a:rPr lang="en-US" b="1" dirty="0"/>
              <a:t>(Romans 7:2), </a:t>
            </a:r>
            <a:r>
              <a:rPr lang="en-US" i="1" dirty="0"/>
              <a:t>“For the woman who has a husband is bound by the law to her husband as long as he lives. But if the husband dies, she is released from the law of her husband.”</a:t>
            </a:r>
          </a:p>
          <a:p>
            <a:pPr marL="171450" indent="-171450">
              <a:buFont typeface="Arial" panose="020B0604020202020204" pitchFamily="34" charset="0"/>
              <a:buChar char="•"/>
            </a:pPr>
            <a:r>
              <a:rPr lang="en-US" b="1" dirty="0"/>
              <a:t>God gives only one cause for ending a marriage with approval to remarry </a:t>
            </a:r>
          </a:p>
          <a:p>
            <a:pPr marL="0" indent="0">
              <a:buFont typeface="Arial" panose="020B0604020202020204" pitchFamily="34" charset="0"/>
              <a:buNone/>
            </a:pPr>
            <a:r>
              <a:rPr lang="en-US" b="1" dirty="0"/>
              <a:t>(Matthew 19:9), </a:t>
            </a:r>
            <a:r>
              <a:rPr lang="en-US" i="1" dirty="0"/>
              <a:t>“And I say to you, whoever divorces his wife, </a:t>
            </a:r>
            <a:r>
              <a:rPr lang="en-US" i="1" u="sng" dirty="0"/>
              <a:t>except for sexual immorality</a:t>
            </a:r>
            <a:r>
              <a:rPr lang="en-US" i="1" dirty="0"/>
              <a:t>, and marries another, commits adultery; and whoever marries her who is divorced commits adultery.”</a:t>
            </a:r>
          </a:p>
          <a:p>
            <a:pPr marL="171450" indent="-171450">
              <a:buFont typeface="Arial" panose="020B0604020202020204" pitchFamily="34" charset="0"/>
              <a:buChar char="•"/>
            </a:pPr>
            <a:r>
              <a:rPr lang="en-US" b="1" dirty="0"/>
              <a:t>Let us all uphold God-approved marriages, and reject any efforts or influences that may destabilize such an important institution.</a:t>
            </a:r>
          </a:p>
          <a:p>
            <a:pPr marL="0" indent="0">
              <a:buFont typeface="Arial" panose="020B0604020202020204" pitchFamily="34" charset="0"/>
              <a:buNone/>
            </a:pPr>
            <a:r>
              <a:rPr lang="en-US" b="1" dirty="0"/>
              <a:t>(Hebrews 13:4), </a:t>
            </a:r>
            <a:r>
              <a:rPr lang="en-US" i="1" dirty="0"/>
              <a:t>“Marriage is honorable among all, and the bed undefiled; but fornicators and adulterers God will </a:t>
            </a:r>
            <a:r>
              <a:rPr lang="en-US" i="1"/>
              <a:t>judge.”</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54BCD-2C92-4E77-BC25-539077C29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2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0D99-1201-41CA-870E-A2B3B2E74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E8EEB0-AE6C-4029-AE72-B93B8957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D2187C-C022-40D8-875C-A4E5889223D8}"/>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9C7B1326-E11D-456B-BB86-0DFA3DB6F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F115F-2A7A-4EAE-B121-533E7E0011C2}"/>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184846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6CBC-B0D3-4C9E-84F8-B81AA8CAC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D21EF-CEEE-4BFC-9D6C-48F5F8BD1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333AC-369A-4DFA-B1BA-857B3EC22135}"/>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48D4E140-AE5B-4AF3-BC29-F676D27D9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D891C-E636-4D95-B901-BA1D6DDC34F7}"/>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4941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62E75-77CD-4DB9-BDFB-70A632CA31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3C594F-713F-49CB-9D09-6EBD09EA6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0CD2C-A09F-492C-AB59-4D2BB3BEBC25}"/>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EBB98561-9D69-480D-976B-462BD6894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10B74-5306-43E2-B24A-BCB72B9F79AE}"/>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367557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6226-623E-47CB-97FA-988AEAA22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F207B-35B1-4E19-B92B-2A480FE966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A7569-1020-44F7-AB58-BB519DC21825}"/>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B3F8A7DE-EEF9-4FE6-8888-CA5800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9F31E-74AE-413D-9D92-5BD9D60F664C}"/>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211781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3AE3-0489-4CCE-9B3E-6D580A2637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93DAB5-E4A5-4B4F-8977-14BBCD62F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EE4AC6-AAA1-4D1A-8A85-5D5D8EF20AAB}"/>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A9F3858C-1454-4F8F-B5B9-142FA1CBF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5C760-048C-439C-891D-BCAEF158388C}"/>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23033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445-0434-4E22-8D13-2303C7D33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265E0-79B1-42A2-9F96-507237B45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D22BD-6737-4B28-B15D-8D0B6A5928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F9F467-D111-433E-9C89-6C6041379B85}"/>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6" name="Footer Placeholder 5">
            <a:extLst>
              <a:ext uri="{FF2B5EF4-FFF2-40B4-BE49-F238E27FC236}">
                <a16:creationId xmlns:a16="http://schemas.microsoft.com/office/drawing/2014/main" id="{984319F7-8557-41A2-96B9-21F9443D7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3AFA9-954A-4E01-A696-BD42F13B6CD0}"/>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261900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067A-66F2-4E82-ACE9-2C085EE42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C9ACDC-01AA-4752-8948-C548D7786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8A04D-40E2-4E87-B025-6F33BA301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3025E-654B-4E49-A59A-F0AF5DD1E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71428-E143-4838-8D43-4730FDF5A5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C30B92-5867-4284-91D8-3F4FD3F16D47}"/>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8" name="Footer Placeholder 7">
            <a:extLst>
              <a:ext uri="{FF2B5EF4-FFF2-40B4-BE49-F238E27FC236}">
                <a16:creationId xmlns:a16="http://schemas.microsoft.com/office/drawing/2014/main" id="{1A4CAFE0-4E4C-499D-A692-6B3E3842A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E542C-7F8D-4F95-ABDC-5ADD75DE16A0}"/>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349510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C24E-3881-46E6-88A2-2A36FB913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2897A-15BB-4550-A37E-F91A79A4928B}"/>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4" name="Footer Placeholder 3">
            <a:extLst>
              <a:ext uri="{FF2B5EF4-FFF2-40B4-BE49-F238E27FC236}">
                <a16:creationId xmlns:a16="http://schemas.microsoft.com/office/drawing/2014/main" id="{63DDE00B-E0D6-4238-9368-92CFFCFA1B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F5979E-3E4E-45CE-8495-A4FF8C36C217}"/>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384506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1E180B-0B52-452F-82CA-0BE744C9A2E9}"/>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3" name="Footer Placeholder 2">
            <a:extLst>
              <a:ext uri="{FF2B5EF4-FFF2-40B4-BE49-F238E27FC236}">
                <a16:creationId xmlns:a16="http://schemas.microsoft.com/office/drawing/2014/main" id="{EA0E85E3-C5F6-4628-A118-4F1E09882F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F6AB0-0840-4327-9760-276904593858}"/>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332071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9008-0D94-4C9F-95E7-BB64A2C4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05659-E10D-477D-A2CF-96CCB3E3E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FC97FA-7F70-40CB-9C4F-00826829A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FD4A7-DF61-4574-9242-B5FD3517B80E}"/>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6" name="Footer Placeholder 5">
            <a:extLst>
              <a:ext uri="{FF2B5EF4-FFF2-40B4-BE49-F238E27FC236}">
                <a16:creationId xmlns:a16="http://schemas.microsoft.com/office/drawing/2014/main" id="{4B1682ED-B145-4044-A182-5152D6A1E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E56AC-8E7B-4736-A699-B41B0E0BC598}"/>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180280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292E-314A-4A36-8749-0C361ED3E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3A9599-54D1-4F7C-B4EC-317FAE2CE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7325C-3EFA-4D19-A05D-F3596E8D3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63663-8290-4668-AC80-B4715AF4D078}"/>
              </a:ext>
            </a:extLst>
          </p:cNvPr>
          <p:cNvSpPr>
            <a:spLocks noGrp="1"/>
          </p:cNvSpPr>
          <p:nvPr>
            <p:ph type="dt" sz="half" idx="10"/>
          </p:nvPr>
        </p:nvSpPr>
        <p:spPr/>
        <p:txBody>
          <a:bodyPr/>
          <a:lstStyle/>
          <a:p>
            <a:fld id="{4403CE61-ABAA-4612-ADDF-C83274DBBE07}" type="datetimeFigureOut">
              <a:rPr lang="en-US" smtClean="0"/>
              <a:t>1/23/2022</a:t>
            </a:fld>
            <a:endParaRPr lang="en-US"/>
          </a:p>
        </p:txBody>
      </p:sp>
      <p:sp>
        <p:nvSpPr>
          <p:cNvPr id="6" name="Footer Placeholder 5">
            <a:extLst>
              <a:ext uri="{FF2B5EF4-FFF2-40B4-BE49-F238E27FC236}">
                <a16:creationId xmlns:a16="http://schemas.microsoft.com/office/drawing/2014/main" id="{670996BC-5ED6-4FA1-9563-1D39A6410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8D356-8388-4A4D-8427-FD1917E56CFB}"/>
              </a:ext>
            </a:extLst>
          </p:cNvPr>
          <p:cNvSpPr>
            <a:spLocks noGrp="1"/>
          </p:cNvSpPr>
          <p:nvPr>
            <p:ph type="sldNum" sz="quarter" idx="12"/>
          </p:nvPr>
        </p:nvSpPr>
        <p:spPr/>
        <p:txBody>
          <a:bodyPr/>
          <a:lstStyle/>
          <a:p>
            <a:fld id="{1C839819-D8BB-43FB-AA2B-BEEFA45907C5}" type="slidenum">
              <a:rPr lang="en-US" smtClean="0"/>
              <a:t>‹#›</a:t>
            </a:fld>
            <a:endParaRPr lang="en-US"/>
          </a:p>
        </p:txBody>
      </p:sp>
    </p:spTree>
    <p:extLst>
      <p:ext uri="{BB962C8B-B14F-4D97-AF65-F5344CB8AC3E}">
        <p14:creationId xmlns:p14="http://schemas.microsoft.com/office/powerpoint/2010/main" val="275210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F791-C5E1-4302-9753-39C4E81E1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9F1979-5134-4D29-A18F-425B88F7A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C1137-73B7-4AC6-BCB1-C23964497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3CE61-ABAA-4612-ADDF-C83274DBBE07}" type="datetimeFigureOut">
              <a:rPr lang="en-US" smtClean="0"/>
              <a:t>1/23/2022</a:t>
            </a:fld>
            <a:endParaRPr lang="en-US"/>
          </a:p>
        </p:txBody>
      </p:sp>
      <p:sp>
        <p:nvSpPr>
          <p:cNvPr id="5" name="Footer Placeholder 4">
            <a:extLst>
              <a:ext uri="{FF2B5EF4-FFF2-40B4-BE49-F238E27FC236}">
                <a16:creationId xmlns:a16="http://schemas.microsoft.com/office/drawing/2014/main" id="{CF2CC67B-D2DC-4F60-B7D1-B2E4C5EE5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6FB3F-FB07-4C26-B09C-9F74EA8AB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39819-D8BB-43FB-AA2B-BEEFA45907C5}" type="slidenum">
              <a:rPr lang="en-US" smtClean="0"/>
              <a:t>‹#›</a:t>
            </a:fld>
            <a:endParaRPr lang="en-US"/>
          </a:p>
        </p:txBody>
      </p:sp>
    </p:spTree>
    <p:extLst>
      <p:ext uri="{BB962C8B-B14F-4D97-AF65-F5344CB8AC3E}">
        <p14:creationId xmlns:p14="http://schemas.microsoft.com/office/powerpoint/2010/main" val="429192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062C-1ACC-4AF6-BB6D-F6D9E6DFF51D}"/>
              </a:ext>
            </a:extLst>
          </p:cNvPr>
          <p:cNvSpPr>
            <a:spLocks noGrp="1"/>
          </p:cNvSpPr>
          <p:nvPr>
            <p:ph type="ctrTitle"/>
          </p:nvPr>
        </p:nvSpPr>
        <p:spPr>
          <a:xfrm>
            <a:off x="609601" y="353962"/>
            <a:ext cx="5574890" cy="2448232"/>
          </a:xfrm>
        </p:spPr>
        <p:txBody>
          <a:bodyPr>
            <a:prstTxWarp prst="textStop">
              <a:avLst>
                <a:gd name="adj" fmla="val 14286"/>
              </a:avLst>
            </a:prstTxWarp>
            <a:normAutofit/>
          </a:bodyPr>
          <a:lstStyle/>
          <a:p>
            <a:pPr algn="l"/>
            <a:r>
              <a:rPr lang="en-US" dirty="0">
                <a:ln w="28575">
                  <a:solidFill>
                    <a:srgbClr val="FF0000"/>
                  </a:solidFill>
                </a:ln>
                <a:solidFill>
                  <a:schemeClr val="bg2"/>
                </a:solidFill>
                <a:latin typeface="Bubblegum Sans" panose="02000506000000020004" pitchFamily="2" charset="0"/>
              </a:rPr>
              <a:t>Destabilizing</a:t>
            </a:r>
            <a:br>
              <a:rPr lang="en-US" dirty="0">
                <a:ln w="28575">
                  <a:solidFill>
                    <a:srgbClr val="FF0000"/>
                  </a:solidFill>
                </a:ln>
                <a:solidFill>
                  <a:schemeClr val="bg2"/>
                </a:solidFill>
                <a:latin typeface="Bubblegum Sans" panose="02000506000000020004" pitchFamily="2" charset="0"/>
              </a:rPr>
            </a:br>
            <a:r>
              <a:rPr lang="en-US" sz="8800" dirty="0">
                <a:ln w="28575">
                  <a:solidFill>
                    <a:srgbClr val="FF0000"/>
                  </a:solidFill>
                </a:ln>
                <a:solidFill>
                  <a:schemeClr val="bg2"/>
                </a:solidFill>
                <a:latin typeface="Bubblegum Sans" panose="02000506000000020004" pitchFamily="2" charset="0"/>
              </a:rPr>
              <a:t>Marriage</a:t>
            </a:r>
          </a:p>
        </p:txBody>
      </p:sp>
      <p:sp>
        <p:nvSpPr>
          <p:cNvPr id="3" name="Subtitle 2">
            <a:extLst>
              <a:ext uri="{FF2B5EF4-FFF2-40B4-BE49-F238E27FC236}">
                <a16:creationId xmlns:a16="http://schemas.microsoft.com/office/drawing/2014/main" id="{639AB932-A6B1-4684-AF8D-F26C7397AA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3211885"/>
      </p:ext>
    </p:extLst>
  </p:cSld>
  <p:clrMapOvr>
    <a:masterClrMapping/>
  </p:clrMapOvr>
  <mc:AlternateContent xmlns:mc="http://schemas.openxmlformats.org/markup-compatibility/2006" xmlns:p14="http://schemas.microsoft.com/office/powerpoint/2010/main">
    <mc:Choice Requires="p14">
      <p:transition spd="slow" p14:dur="30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7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062C-1ACC-4AF6-BB6D-F6D9E6DFF51D}"/>
              </a:ext>
            </a:extLst>
          </p:cNvPr>
          <p:cNvSpPr>
            <a:spLocks noGrp="1"/>
          </p:cNvSpPr>
          <p:nvPr>
            <p:ph type="ctrTitle"/>
          </p:nvPr>
        </p:nvSpPr>
        <p:spPr>
          <a:xfrm>
            <a:off x="609600" y="353962"/>
            <a:ext cx="10996245" cy="1427946"/>
          </a:xfrm>
        </p:spPr>
        <p:txBody>
          <a:bodyPr>
            <a:prstTxWarp prst="textStop">
              <a:avLst>
                <a:gd name="adj" fmla="val 14286"/>
              </a:avLst>
            </a:prstTxWarp>
            <a:normAutofit/>
          </a:bodyPr>
          <a:lstStyle/>
          <a:p>
            <a:r>
              <a:rPr lang="en-US" dirty="0">
                <a:ln w="28575">
                  <a:solidFill>
                    <a:srgbClr val="FF0000"/>
                  </a:solidFill>
                </a:ln>
                <a:solidFill>
                  <a:schemeClr val="bg2"/>
                </a:solidFill>
                <a:latin typeface="Bubblegum Sans" panose="02000506000000020004" pitchFamily="2" charset="0"/>
              </a:rPr>
              <a:t>Divorce for Every Cause</a:t>
            </a:r>
            <a:endParaRPr lang="en-US" sz="8800" dirty="0">
              <a:ln w="28575">
                <a:solidFill>
                  <a:srgbClr val="FF0000"/>
                </a:solidFill>
              </a:ln>
              <a:solidFill>
                <a:schemeClr val="bg2"/>
              </a:solidFill>
              <a:latin typeface="Bubblegum Sans" panose="02000506000000020004" pitchFamily="2" charset="0"/>
            </a:endParaRPr>
          </a:p>
        </p:txBody>
      </p:sp>
      <p:sp>
        <p:nvSpPr>
          <p:cNvPr id="3" name="Subtitle 2">
            <a:extLst>
              <a:ext uri="{FF2B5EF4-FFF2-40B4-BE49-F238E27FC236}">
                <a16:creationId xmlns:a16="http://schemas.microsoft.com/office/drawing/2014/main" id="{639AB932-A6B1-4684-AF8D-F26C7397AA96}"/>
              </a:ext>
            </a:extLst>
          </p:cNvPr>
          <p:cNvSpPr>
            <a:spLocks noGrp="1"/>
          </p:cNvSpPr>
          <p:nvPr>
            <p:ph type="subTitle" idx="1"/>
          </p:nvPr>
        </p:nvSpPr>
        <p:spPr>
          <a:xfrm>
            <a:off x="609599" y="1899138"/>
            <a:ext cx="10996245" cy="4501661"/>
          </a:xfrm>
        </p:spPr>
        <p:txBody>
          <a:bodyPr>
            <a:noAutofit/>
          </a:bodyPr>
          <a:lstStyle/>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Origin: 1970’s and 1980’s</a:t>
            </a:r>
          </a:p>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Affected religious attitudes toward marriage</a:t>
            </a:r>
          </a:p>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Changed attitudes re: responsibility</a:t>
            </a:r>
          </a:p>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Harmful to the welfare of children</a:t>
            </a:r>
          </a:p>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Normalized Co-habitation (less stable)</a:t>
            </a:r>
          </a:p>
          <a:p>
            <a:pPr marL="685800" indent="-685800" algn="l">
              <a:buFont typeface="Arial" panose="020B0604020202020204" pitchFamily="34" charset="0"/>
              <a:buChar char="•"/>
            </a:pPr>
            <a:r>
              <a:rPr lang="en-US" sz="4400" dirty="0">
                <a:solidFill>
                  <a:schemeClr val="bg1"/>
                </a:solidFill>
                <a:effectLst>
                  <a:outerShdw blurRad="38100" dist="38100" dir="2700000" algn="tl">
                    <a:srgbClr val="000000">
                      <a:alpha val="43137"/>
                    </a:srgbClr>
                  </a:outerShdw>
                </a:effectLst>
              </a:rPr>
              <a:t>Remarriage doesn’t help!</a:t>
            </a:r>
          </a:p>
        </p:txBody>
      </p:sp>
    </p:spTree>
    <p:extLst>
      <p:ext uri="{BB962C8B-B14F-4D97-AF65-F5344CB8AC3E}">
        <p14:creationId xmlns:p14="http://schemas.microsoft.com/office/powerpoint/2010/main" val="406376359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7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062C-1ACC-4AF6-BB6D-F6D9E6DFF51D}"/>
              </a:ext>
            </a:extLst>
          </p:cNvPr>
          <p:cNvSpPr>
            <a:spLocks noGrp="1"/>
          </p:cNvSpPr>
          <p:nvPr>
            <p:ph type="ctrTitle"/>
          </p:nvPr>
        </p:nvSpPr>
        <p:spPr>
          <a:xfrm>
            <a:off x="609600" y="353962"/>
            <a:ext cx="10996245" cy="1427946"/>
          </a:xfrm>
        </p:spPr>
        <p:txBody>
          <a:bodyPr>
            <a:prstTxWarp prst="textStop">
              <a:avLst>
                <a:gd name="adj" fmla="val 14286"/>
              </a:avLst>
            </a:prstTxWarp>
            <a:normAutofit fontScale="90000"/>
          </a:bodyPr>
          <a:lstStyle/>
          <a:p>
            <a:r>
              <a:rPr lang="en-US" dirty="0">
                <a:ln w="28575">
                  <a:solidFill>
                    <a:srgbClr val="FF0000"/>
                  </a:solidFill>
                </a:ln>
                <a:solidFill>
                  <a:schemeClr val="bg2"/>
                </a:solidFill>
                <a:latin typeface="Bubblegum Sans" panose="02000506000000020004" pitchFamily="2" charset="0"/>
              </a:rPr>
              <a:t>Marriage a Stabilizing Force of Society</a:t>
            </a:r>
            <a:endParaRPr lang="en-US" sz="8800" dirty="0">
              <a:ln w="28575">
                <a:solidFill>
                  <a:srgbClr val="FF0000"/>
                </a:solidFill>
              </a:ln>
              <a:solidFill>
                <a:schemeClr val="bg2"/>
              </a:solidFill>
              <a:latin typeface="Bubblegum Sans" panose="02000506000000020004" pitchFamily="2" charset="0"/>
            </a:endParaRPr>
          </a:p>
        </p:txBody>
      </p:sp>
      <p:sp>
        <p:nvSpPr>
          <p:cNvPr id="3" name="Subtitle 2">
            <a:extLst>
              <a:ext uri="{FF2B5EF4-FFF2-40B4-BE49-F238E27FC236}">
                <a16:creationId xmlns:a16="http://schemas.microsoft.com/office/drawing/2014/main" id="{639AB932-A6B1-4684-AF8D-F26C7397AA96}"/>
              </a:ext>
            </a:extLst>
          </p:cNvPr>
          <p:cNvSpPr>
            <a:spLocks noGrp="1"/>
          </p:cNvSpPr>
          <p:nvPr>
            <p:ph type="subTitle" idx="1"/>
          </p:nvPr>
        </p:nvSpPr>
        <p:spPr>
          <a:xfrm>
            <a:off x="609599" y="1899138"/>
            <a:ext cx="10996245" cy="4501661"/>
          </a:xfrm>
        </p:spPr>
        <p:txBody>
          <a:bodyPr>
            <a:noAutofit/>
          </a:bodyPr>
          <a:lstStyle/>
          <a:p>
            <a:r>
              <a:rPr lang="en-US" sz="4400" b="1" dirty="0">
                <a:solidFill>
                  <a:schemeClr val="bg1"/>
                </a:solidFill>
                <a:effectLst>
                  <a:outerShdw blurRad="38100" dist="38100" dir="2700000" algn="tl">
                    <a:srgbClr val="000000">
                      <a:alpha val="43137"/>
                    </a:srgbClr>
                  </a:outerShdw>
                </a:effectLst>
              </a:rPr>
              <a:t>Marriage is designed by God and for Life</a:t>
            </a:r>
          </a:p>
          <a:p>
            <a:r>
              <a:rPr lang="en-US" sz="4400" dirty="0">
                <a:solidFill>
                  <a:srgbClr val="FFFF00"/>
                </a:solidFill>
                <a:effectLst>
                  <a:outerShdw blurRad="38100" dist="38100" dir="2700000" algn="tl">
                    <a:srgbClr val="000000">
                      <a:alpha val="43137"/>
                    </a:srgbClr>
                  </a:outerShdw>
                </a:effectLst>
              </a:rPr>
              <a:t>Mark 10:6-8</a:t>
            </a:r>
          </a:p>
          <a:p>
            <a:r>
              <a:rPr lang="en-US" sz="4400" b="1" dirty="0">
                <a:solidFill>
                  <a:schemeClr val="bg1"/>
                </a:solidFill>
                <a:effectLst>
                  <a:outerShdw blurRad="38100" dist="38100" dir="2700000" algn="tl">
                    <a:srgbClr val="000000">
                      <a:alpha val="43137"/>
                    </a:srgbClr>
                  </a:outerShdw>
                </a:effectLst>
              </a:rPr>
              <a:t>Divorce is hated by God and brings Violence</a:t>
            </a:r>
          </a:p>
          <a:p>
            <a:r>
              <a:rPr lang="en-US" sz="4400" dirty="0">
                <a:solidFill>
                  <a:srgbClr val="FFFF00"/>
                </a:solidFill>
                <a:effectLst>
                  <a:outerShdw blurRad="38100" dist="38100" dir="2700000" algn="tl">
                    <a:srgbClr val="000000">
                      <a:alpha val="43137"/>
                    </a:srgbClr>
                  </a:outerShdw>
                </a:effectLst>
              </a:rPr>
              <a:t>Malachi 2:13-16</a:t>
            </a:r>
          </a:p>
          <a:p>
            <a:r>
              <a:rPr lang="en-US" sz="4400" b="1" dirty="0">
                <a:solidFill>
                  <a:schemeClr val="bg1"/>
                </a:solidFill>
                <a:effectLst>
                  <a:outerShdw blurRad="38100" dist="38100" dir="2700000" algn="tl">
                    <a:srgbClr val="000000">
                      <a:alpha val="43137"/>
                    </a:srgbClr>
                  </a:outerShdw>
                </a:effectLst>
              </a:rPr>
              <a:t>Most often, remarriage is unlawful</a:t>
            </a:r>
          </a:p>
          <a:p>
            <a:r>
              <a:rPr lang="en-US" sz="4400" dirty="0">
                <a:solidFill>
                  <a:srgbClr val="FFFF00"/>
                </a:solidFill>
                <a:effectLst>
                  <a:outerShdw blurRad="38100" dist="38100" dir="2700000" algn="tl">
                    <a:srgbClr val="000000">
                      <a:alpha val="43137"/>
                    </a:srgbClr>
                  </a:outerShdw>
                </a:effectLst>
              </a:rPr>
              <a:t>Mark 6:17-18; Matthew 19:9</a:t>
            </a:r>
          </a:p>
          <a:p>
            <a:pPr marL="685800" indent="-685800" algn="l">
              <a:buFont typeface="Arial" panose="020B0604020202020204" pitchFamily="34" charset="0"/>
              <a:buChar char="•"/>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0334710"/>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27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062C-1ACC-4AF6-BB6D-F6D9E6DFF51D}"/>
              </a:ext>
            </a:extLst>
          </p:cNvPr>
          <p:cNvSpPr>
            <a:spLocks noGrp="1"/>
          </p:cNvSpPr>
          <p:nvPr>
            <p:ph type="ctrTitle"/>
          </p:nvPr>
        </p:nvSpPr>
        <p:spPr>
          <a:xfrm>
            <a:off x="609601" y="353962"/>
            <a:ext cx="4009292" cy="1123146"/>
          </a:xfrm>
        </p:spPr>
        <p:txBody>
          <a:bodyPr>
            <a:prstTxWarp prst="textStop">
              <a:avLst>
                <a:gd name="adj" fmla="val 14286"/>
              </a:avLst>
            </a:prstTxWarp>
            <a:normAutofit/>
          </a:bodyPr>
          <a:lstStyle/>
          <a:p>
            <a:r>
              <a:rPr lang="en-US" dirty="0">
                <a:ln w="28575">
                  <a:solidFill>
                    <a:srgbClr val="FF0000"/>
                  </a:solidFill>
                </a:ln>
                <a:solidFill>
                  <a:schemeClr val="bg2"/>
                </a:solidFill>
                <a:latin typeface="Bubblegum Sans" panose="02000506000000020004" pitchFamily="2" charset="0"/>
              </a:rPr>
              <a:t>Conclusion</a:t>
            </a:r>
            <a:endParaRPr lang="en-US" sz="8800" dirty="0">
              <a:ln w="28575">
                <a:solidFill>
                  <a:srgbClr val="FF0000"/>
                </a:solidFill>
              </a:ln>
              <a:solidFill>
                <a:schemeClr val="bg2"/>
              </a:solidFill>
              <a:latin typeface="Bubblegum Sans" panose="02000506000000020004" pitchFamily="2" charset="0"/>
            </a:endParaRPr>
          </a:p>
        </p:txBody>
      </p:sp>
      <p:sp>
        <p:nvSpPr>
          <p:cNvPr id="3" name="Subtitle 2">
            <a:extLst>
              <a:ext uri="{FF2B5EF4-FFF2-40B4-BE49-F238E27FC236}">
                <a16:creationId xmlns:a16="http://schemas.microsoft.com/office/drawing/2014/main" id="{639AB932-A6B1-4684-AF8D-F26C7397AA96}"/>
              </a:ext>
            </a:extLst>
          </p:cNvPr>
          <p:cNvSpPr>
            <a:spLocks noGrp="1"/>
          </p:cNvSpPr>
          <p:nvPr>
            <p:ph type="subTitle" idx="1"/>
          </p:nvPr>
        </p:nvSpPr>
        <p:spPr>
          <a:xfrm>
            <a:off x="609599" y="1899138"/>
            <a:ext cx="10996245" cy="4501661"/>
          </a:xfrm>
        </p:spPr>
        <p:txBody>
          <a:bodyPr>
            <a:noAutofit/>
          </a:bodyPr>
          <a:lstStyle/>
          <a:p>
            <a:r>
              <a:rPr lang="en-US" sz="4400" b="1" dirty="0">
                <a:solidFill>
                  <a:schemeClr val="bg1"/>
                </a:solidFill>
                <a:effectLst>
                  <a:outerShdw blurRad="38100" dist="38100" dir="2700000" algn="tl">
                    <a:srgbClr val="000000">
                      <a:alpha val="43137"/>
                    </a:srgbClr>
                  </a:outerShdw>
                </a:effectLst>
              </a:rPr>
              <a:t>Marriage is a lifetime commitment</a:t>
            </a:r>
          </a:p>
          <a:p>
            <a:r>
              <a:rPr lang="en-US" sz="4400" dirty="0">
                <a:solidFill>
                  <a:srgbClr val="FFFF00"/>
                </a:solidFill>
                <a:effectLst>
                  <a:outerShdw blurRad="38100" dist="38100" dir="2700000" algn="tl">
                    <a:srgbClr val="000000">
                      <a:alpha val="43137"/>
                    </a:srgbClr>
                  </a:outerShdw>
                </a:effectLst>
              </a:rPr>
              <a:t>Romans 7:2-3</a:t>
            </a:r>
          </a:p>
          <a:p>
            <a:r>
              <a:rPr lang="en-US" sz="4400" b="1" dirty="0">
                <a:solidFill>
                  <a:schemeClr val="bg1"/>
                </a:solidFill>
                <a:effectLst>
                  <a:outerShdw blurRad="38100" dist="38100" dir="2700000" algn="tl">
                    <a:srgbClr val="000000">
                      <a:alpha val="43137"/>
                    </a:srgbClr>
                  </a:outerShdw>
                </a:effectLst>
              </a:rPr>
              <a:t>God only gives one cause for ending a marriage with approval to remarry</a:t>
            </a:r>
          </a:p>
          <a:p>
            <a:r>
              <a:rPr lang="en-US" sz="4400" dirty="0">
                <a:solidFill>
                  <a:srgbClr val="FFFF00"/>
                </a:solidFill>
                <a:effectLst>
                  <a:outerShdw blurRad="38100" dist="38100" dir="2700000" algn="tl">
                    <a:srgbClr val="000000">
                      <a:alpha val="43137"/>
                    </a:srgbClr>
                  </a:outerShdw>
                </a:effectLst>
              </a:rPr>
              <a:t>Matthew 18:9</a:t>
            </a:r>
          </a:p>
          <a:p>
            <a:r>
              <a:rPr lang="en-US" sz="4400" b="1" dirty="0">
                <a:solidFill>
                  <a:schemeClr val="bg1"/>
                </a:solidFill>
                <a:effectLst>
                  <a:outerShdw blurRad="38100" dist="38100" dir="2700000" algn="tl">
                    <a:srgbClr val="000000">
                      <a:alpha val="43137"/>
                    </a:srgbClr>
                  </a:outerShdw>
                </a:effectLst>
              </a:rPr>
              <a:t>Respect Marriage! </a:t>
            </a:r>
            <a:r>
              <a:rPr lang="en-US" sz="4400" b="1" dirty="0">
                <a:solidFill>
                  <a:srgbClr val="FFFF00"/>
                </a:solidFill>
                <a:effectLst>
                  <a:outerShdw blurRad="38100" dist="38100" dir="2700000" algn="tl">
                    <a:srgbClr val="000000">
                      <a:alpha val="43137"/>
                    </a:srgbClr>
                  </a:outerShdw>
                </a:effectLst>
              </a:rPr>
              <a:t>(cf. Hebrews 13:4)</a:t>
            </a:r>
            <a:endParaRPr lang="en-US" sz="4400" dirty="0">
              <a:solidFill>
                <a:srgbClr val="FFFF00"/>
              </a:solidFill>
              <a:effectLst>
                <a:outerShdw blurRad="38100" dist="38100" dir="2700000" algn="tl">
                  <a:srgbClr val="000000">
                    <a:alpha val="43137"/>
                  </a:srgbClr>
                </a:outerShdw>
              </a:effectLst>
            </a:endParaRPr>
          </a:p>
          <a:p>
            <a:pPr marL="685800" indent="-685800" algn="l">
              <a:buFont typeface="Arial" panose="020B0604020202020204" pitchFamily="34" charset="0"/>
              <a:buChar char="•"/>
            </a:pP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8209334"/>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2296</Words>
  <Application>Microsoft Office PowerPoint</Application>
  <PresentationFormat>Widescreen</PresentationFormat>
  <Paragraphs>117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Arial</vt:lpstr>
      <vt:lpstr>Bubblegum Sans</vt:lpstr>
      <vt:lpstr>Calibri Light</vt:lpstr>
      <vt:lpstr>Office Theme</vt:lpstr>
      <vt:lpstr>Destabilizing Marriage</vt:lpstr>
      <vt:lpstr>Divorce for Every Cause</vt:lpstr>
      <vt:lpstr>Marriage a Stabilizing Force of Society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Destabilizing Marriage</dc:title>
  <dc:creator>Stan Cox</dc:creator>
  <cp:lastModifiedBy>Stan Cox</cp:lastModifiedBy>
  <cp:revision>1</cp:revision>
  <dcterms:created xsi:type="dcterms:W3CDTF">2022-01-18T18:08:08Z</dcterms:created>
  <dcterms:modified xsi:type="dcterms:W3CDTF">2022-01-23T13:48:18Z</dcterms:modified>
</cp:coreProperties>
</file>